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7" r:id="rId2"/>
    <p:sldId id="258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7831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8293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8741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81690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48812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08802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242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395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77535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701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1295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635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198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633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5566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3041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39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EE1F5-66EF-41A9-8A6F-32771D769FA9}" type="datetimeFigureOut">
              <a:rPr lang="en-GB" smtClean="0"/>
              <a:t>26/04/2022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5BD69-AF11-4F40-AFA2-562885DB0E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9796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  <p:sldLayoutId id="2147483726" r:id="rId13"/>
    <p:sldLayoutId id="2147483727" r:id="rId14"/>
    <p:sldLayoutId id="2147483728" r:id="rId15"/>
    <p:sldLayoutId id="2147483729" r:id="rId16"/>
    <p:sldLayoutId id="214748373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roup 84">
            <a:extLst>
              <a:ext uri="{FF2B5EF4-FFF2-40B4-BE49-F238E27FC236}">
                <a16:creationId xmlns:a16="http://schemas.microsoft.com/office/drawing/2014/main" id="{FB1C6FC3-0FE6-4434-9E4B-EAFBA0A70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50" name="Rectangle 85">
              <a:extLst>
                <a:ext uri="{FF2B5EF4-FFF2-40B4-BE49-F238E27FC236}">
                  <a16:creationId xmlns:a16="http://schemas.microsoft.com/office/drawing/2014/main" id="{9156B579-F859-47C9-8CE6-6AA5A6D28C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7" name="Picture 2">
              <a:extLst>
                <a:ext uri="{FF2B5EF4-FFF2-40B4-BE49-F238E27FC236}">
                  <a16:creationId xmlns:a16="http://schemas.microsoft.com/office/drawing/2014/main" id="{5D373606-D644-43C0-8B02-C662AABC39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1" name="Group 88">
            <a:extLst>
              <a:ext uri="{FF2B5EF4-FFF2-40B4-BE49-F238E27FC236}">
                <a16:creationId xmlns:a16="http://schemas.microsoft.com/office/drawing/2014/main" id="{ACF91339-3F26-4B01-8848-0F6E5575A6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1133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0" name="Rectangle 5">
              <a:extLst>
                <a:ext uri="{FF2B5EF4-FFF2-40B4-BE49-F238E27FC236}">
                  <a16:creationId xmlns:a16="http://schemas.microsoft.com/office/drawing/2014/main" id="{427B1D67-3EFB-4795-BC0A-61BC061C23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1" name="Freeform 6">
              <a:extLst>
                <a:ext uri="{FF2B5EF4-FFF2-40B4-BE49-F238E27FC236}">
                  <a16:creationId xmlns:a16="http://schemas.microsoft.com/office/drawing/2014/main" id="{7571FBAA-7DDE-485C-BF13-85E6632D7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7">
              <a:extLst>
                <a:ext uri="{FF2B5EF4-FFF2-40B4-BE49-F238E27FC236}">
                  <a16:creationId xmlns:a16="http://schemas.microsoft.com/office/drawing/2014/main" id="{2C3516AC-3270-4ABA-A2BC-E8F32B8A9D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Rectangle 8">
              <a:extLst>
                <a:ext uri="{FF2B5EF4-FFF2-40B4-BE49-F238E27FC236}">
                  <a16:creationId xmlns:a16="http://schemas.microsoft.com/office/drawing/2014/main" id="{F5FA18A4-61A5-473D-AEC7-9E909F8CFC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4" name="Freeform 9">
              <a:extLst>
                <a:ext uri="{FF2B5EF4-FFF2-40B4-BE49-F238E27FC236}">
                  <a16:creationId xmlns:a16="http://schemas.microsoft.com/office/drawing/2014/main" id="{C22DBFE3-3815-4E85-8A6B-9A07712234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10">
              <a:extLst>
                <a:ext uri="{FF2B5EF4-FFF2-40B4-BE49-F238E27FC236}">
                  <a16:creationId xmlns:a16="http://schemas.microsoft.com/office/drawing/2014/main" id="{B2F02F6C-35B9-40A1-ADD1-036A80BCF0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11">
              <a:extLst>
                <a:ext uri="{FF2B5EF4-FFF2-40B4-BE49-F238E27FC236}">
                  <a16:creationId xmlns:a16="http://schemas.microsoft.com/office/drawing/2014/main" id="{B5C332AB-BA01-4BBD-A363-4F5835545C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12">
              <a:extLst>
                <a:ext uri="{FF2B5EF4-FFF2-40B4-BE49-F238E27FC236}">
                  <a16:creationId xmlns:a16="http://schemas.microsoft.com/office/drawing/2014/main" id="{6E313214-2528-4C88-8226-BB2A2E133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13">
              <a:extLst>
                <a:ext uri="{FF2B5EF4-FFF2-40B4-BE49-F238E27FC236}">
                  <a16:creationId xmlns:a16="http://schemas.microsoft.com/office/drawing/2014/main" id="{DF892018-DF6D-48D5-8AB7-5957595B55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14">
              <a:extLst>
                <a:ext uri="{FF2B5EF4-FFF2-40B4-BE49-F238E27FC236}">
                  <a16:creationId xmlns:a16="http://schemas.microsoft.com/office/drawing/2014/main" id="{93A850A7-4500-4CC7-A5FD-A1FA7993E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15">
              <a:extLst>
                <a:ext uri="{FF2B5EF4-FFF2-40B4-BE49-F238E27FC236}">
                  <a16:creationId xmlns:a16="http://schemas.microsoft.com/office/drawing/2014/main" id="{FACAA825-3475-43C7-ADCE-DB6FAADA5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00451685-350B-4B89-A512-13A23216BA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7">
              <a:extLst>
                <a:ext uri="{FF2B5EF4-FFF2-40B4-BE49-F238E27FC236}">
                  <a16:creationId xmlns:a16="http://schemas.microsoft.com/office/drawing/2014/main" id="{04A404C7-A995-4BE4-8673-CA014AE118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8">
              <a:extLst>
                <a:ext uri="{FF2B5EF4-FFF2-40B4-BE49-F238E27FC236}">
                  <a16:creationId xmlns:a16="http://schemas.microsoft.com/office/drawing/2014/main" id="{0E534A8D-4535-4FED-B9CD-C0F0D6AF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9">
              <a:extLst>
                <a:ext uri="{FF2B5EF4-FFF2-40B4-BE49-F238E27FC236}">
                  <a16:creationId xmlns:a16="http://schemas.microsoft.com/office/drawing/2014/main" id="{F0A1DEDA-0C4E-4927-BFAF-02516CF53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20">
              <a:extLst>
                <a:ext uri="{FF2B5EF4-FFF2-40B4-BE49-F238E27FC236}">
                  <a16:creationId xmlns:a16="http://schemas.microsoft.com/office/drawing/2014/main" id="{B21E2F8B-1724-4328-B646-445DE4F1F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21">
              <a:extLst>
                <a:ext uri="{FF2B5EF4-FFF2-40B4-BE49-F238E27FC236}">
                  <a16:creationId xmlns:a16="http://schemas.microsoft.com/office/drawing/2014/main" id="{808DAA0B-E999-4DEC-BE7C-3F412C332D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22">
              <a:extLst>
                <a:ext uri="{FF2B5EF4-FFF2-40B4-BE49-F238E27FC236}">
                  <a16:creationId xmlns:a16="http://schemas.microsoft.com/office/drawing/2014/main" id="{EBCE22A2-2EE0-4E15-8505-600937FEE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23">
              <a:extLst>
                <a:ext uri="{FF2B5EF4-FFF2-40B4-BE49-F238E27FC236}">
                  <a16:creationId xmlns:a16="http://schemas.microsoft.com/office/drawing/2014/main" id="{4D772DD9-073C-47A0-ADB9-7D2CFAECFC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24">
              <a:extLst>
                <a:ext uri="{FF2B5EF4-FFF2-40B4-BE49-F238E27FC236}">
                  <a16:creationId xmlns:a16="http://schemas.microsoft.com/office/drawing/2014/main" id="{5C0B35F2-7DE3-4A0C-8C50-DA08120AB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25">
              <a:extLst>
                <a:ext uri="{FF2B5EF4-FFF2-40B4-BE49-F238E27FC236}">
                  <a16:creationId xmlns:a16="http://schemas.microsoft.com/office/drawing/2014/main" id="{F14C7442-00C7-49C1-AE8A-A719816AD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6">
              <a:extLst>
                <a:ext uri="{FF2B5EF4-FFF2-40B4-BE49-F238E27FC236}">
                  <a16:creationId xmlns:a16="http://schemas.microsoft.com/office/drawing/2014/main" id="{7CA8A798-2044-4FD0-8CBC-178C1BD8C3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27">
              <a:extLst>
                <a:ext uri="{FF2B5EF4-FFF2-40B4-BE49-F238E27FC236}">
                  <a16:creationId xmlns:a16="http://schemas.microsoft.com/office/drawing/2014/main" id="{6F446AA7-D2E4-4DF2-BB12-AD2DCC8E4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28">
              <a:extLst>
                <a:ext uri="{FF2B5EF4-FFF2-40B4-BE49-F238E27FC236}">
                  <a16:creationId xmlns:a16="http://schemas.microsoft.com/office/drawing/2014/main" id="{C00BD973-DDA6-4969-BFBC-2910297E24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9">
              <a:extLst>
                <a:ext uri="{FF2B5EF4-FFF2-40B4-BE49-F238E27FC236}">
                  <a16:creationId xmlns:a16="http://schemas.microsoft.com/office/drawing/2014/main" id="{05C12429-8F61-4D99-8793-3146BA57C2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30">
              <a:extLst>
                <a:ext uri="{FF2B5EF4-FFF2-40B4-BE49-F238E27FC236}">
                  <a16:creationId xmlns:a16="http://schemas.microsoft.com/office/drawing/2014/main" id="{E461EF39-CD5C-4EB8-8D62-9E14932E6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93938A9D-031B-498C-AEE7-3D4A64AAD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3765635E-E9CA-438E-9AA1-5D5EFD497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33">
              <a:extLst>
                <a:ext uri="{FF2B5EF4-FFF2-40B4-BE49-F238E27FC236}">
                  <a16:creationId xmlns:a16="http://schemas.microsoft.com/office/drawing/2014/main" id="{21546E38-8BDD-49C3-B3AD-D4933FCBC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34">
              <a:extLst>
                <a:ext uri="{FF2B5EF4-FFF2-40B4-BE49-F238E27FC236}">
                  <a16:creationId xmlns:a16="http://schemas.microsoft.com/office/drawing/2014/main" id="{6D89E49E-3AB6-4DC0-91E7-92EF1C6A87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35">
              <a:extLst>
                <a:ext uri="{FF2B5EF4-FFF2-40B4-BE49-F238E27FC236}">
                  <a16:creationId xmlns:a16="http://schemas.microsoft.com/office/drawing/2014/main" id="{D1303FFC-7F2E-462B-B11D-86F3D81BF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6">
              <a:extLst>
                <a:ext uri="{FF2B5EF4-FFF2-40B4-BE49-F238E27FC236}">
                  <a16:creationId xmlns:a16="http://schemas.microsoft.com/office/drawing/2014/main" id="{DE25E1F8-55DE-4DC5-81A4-37DA75E4E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7">
              <a:extLst>
                <a:ext uri="{FF2B5EF4-FFF2-40B4-BE49-F238E27FC236}">
                  <a16:creationId xmlns:a16="http://schemas.microsoft.com/office/drawing/2014/main" id="{8CDED82A-A993-4523-9441-FCF49CB5D1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C1AFE111-B375-493C-A21D-134FCBDBC8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39">
              <a:extLst>
                <a:ext uri="{FF2B5EF4-FFF2-40B4-BE49-F238E27FC236}">
                  <a16:creationId xmlns:a16="http://schemas.microsoft.com/office/drawing/2014/main" id="{037BF4E5-6D6E-482A-A24A-E320E1D0E1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40">
              <a:extLst>
                <a:ext uri="{FF2B5EF4-FFF2-40B4-BE49-F238E27FC236}">
                  <a16:creationId xmlns:a16="http://schemas.microsoft.com/office/drawing/2014/main" id="{38214D87-DD5D-4691-BF55-F270727018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41">
              <a:extLst>
                <a:ext uri="{FF2B5EF4-FFF2-40B4-BE49-F238E27FC236}">
                  <a16:creationId xmlns:a16="http://schemas.microsoft.com/office/drawing/2014/main" id="{6D3FBDE6-C313-4C44-B971-B34635468D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42">
              <a:extLst>
                <a:ext uri="{FF2B5EF4-FFF2-40B4-BE49-F238E27FC236}">
                  <a16:creationId xmlns:a16="http://schemas.microsoft.com/office/drawing/2014/main" id="{F528E702-4734-4CAB-97C7-737D868F5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43">
              <a:extLst>
                <a:ext uri="{FF2B5EF4-FFF2-40B4-BE49-F238E27FC236}">
                  <a16:creationId xmlns:a16="http://schemas.microsoft.com/office/drawing/2014/main" id="{88136305-A716-46EA-A45F-7787C694F2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44">
              <a:extLst>
                <a:ext uri="{FF2B5EF4-FFF2-40B4-BE49-F238E27FC236}">
                  <a16:creationId xmlns:a16="http://schemas.microsoft.com/office/drawing/2014/main" id="{4187204B-C8DD-44A6-AC1A-F21D18F66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Rectangle 45">
              <a:extLst>
                <a:ext uri="{FF2B5EF4-FFF2-40B4-BE49-F238E27FC236}">
                  <a16:creationId xmlns:a16="http://schemas.microsoft.com/office/drawing/2014/main" id="{6DD06B75-D598-40D9-B8BF-9721316E7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1" name="Freeform 46">
              <a:extLst>
                <a:ext uri="{FF2B5EF4-FFF2-40B4-BE49-F238E27FC236}">
                  <a16:creationId xmlns:a16="http://schemas.microsoft.com/office/drawing/2014/main" id="{E8D513EA-D2F2-4B72-8C9F-0F2ADA5230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47">
              <a:extLst>
                <a:ext uri="{FF2B5EF4-FFF2-40B4-BE49-F238E27FC236}">
                  <a16:creationId xmlns:a16="http://schemas.microsoft.com/office/drawing/2014/main" id="{0D147329-C850-46D8-9986-D14AC9140E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48">
              <a:extLst>
                <a:ext uri="{FF2B5EF4-FFF2-40B4-BE49-F238E27FC236}">
                  <a16:creationId xmlns:a16="http://schemas.microsoft.com/office/drawing/2014/main" id="{5573F0D3-BA73-4060-8D3B-07BEC55F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49">
              <a:extLst>
                <a:ext uri="{FF2B5EF4-FFF2-40B4-BE49-F238E27FC236}">
                  <a16:creationId xmlns:a16="http://schemas.microsoft.com/office/drawing/2014/main" id="{5323672F-2475-40AC-8C0F-6CD7324B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50">
              <a:extLst>
                <a:ext uri="{FF2B5EF4-FFF2-40B4-BE49-F238E27FC236}">
                  <a16:creationId xmlns:a16="http://schemas.microsoft.com/office/drawing/2014/main" id="{7B0EF5E8-887B-446C-9459-0707ECE3D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51">
              <a:extLst>
                <a:ext uri="{FF2B5EF4-FFF2-40B4-BE49-F238E27FC236}">
                  <a16:creationId xmlns:a16="http://schemas.microsoft.com/office/drawing/2014/main" id="{29BE4652-0F1E-4519-8787-62EBB3D87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52">
              <a:extLst>
                <a:ext uri="{FF2B5EF4-FFF2-40B4-BE49-F238E27FC236}">
                  <a16:creationId xmlns:a16="http://schemas.microsoft.com/office/drawing/2014/main" id="{4A268FBD-6879-416B-8AB0-73BF73637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53">
              <a:extLst>
                <a:ext uri="{FF2B5EF4-FFF2-40B4-BE49-F238E27FC236}">
                  <a16:creationId xmlns:a16="http://schemas.microsoft.com/office/drawing/2014/main" id="{3D986CF2-B129-4550-A27B-8C82C9CAC9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54">
              <a:extLst>
                <a:ext uri="{FF2B5EF4-FFF2-40B4-BE49-F238E27FC236}">
                  <a16:creationId xmlns:a16="http://schemas.microsoft.com/office/drawing/2014/main" id="{E340F934-32AF-4C03-9AFD-1D54DF4C1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55">
              <a:extLst>
                <a:ext uri="{FF2B5EF4-FFF2-40B4-BE49-F238E27FC236}">
                  <a16:creationId xmlns:a16="http://schemas.microsoft.com/office/drawing/2014/main" id="{0D58128A-77AD-4168-874A-4CADD56CC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56">
              <a:extLst>
                <a:ext uri="{FF2B5EF4-FFF2-40B4-BE49-F238E27FC236}">
                  <a16:creationId xmlns:a16="http://schemas.microsoft.com/office/drawing/2014/main" id="{1AA9BAAA-B13C-4A0A-BDED-AF91E0615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57">
              <a:extLst>
                <a:ext uri="{FF2B5EF4-FFF2-40B4-BE49-F238E27FC236}">
                  <a16:creationId xmlns:a16="http://schemas.microsoft.com/office/drawing/2014/main" id="{9FC52BEC-DF15-46FD-9B22-B3CF0A3F6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58">
              <a:extLst>
                <a:ext uri="{FF2B5EF4-FFF2-40B4-BE49-F238E27FC236}">
                  <a16:creationId xmlns:a16="http://schemas.microsoft.com/office/drawing/2014/main" id="{95ACC0BA-E65B-447A-B0FE-80BCFF4C3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B015AF-7E6B-4061-B962-7AE651F32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397" y="-10132"/>
            <a:ext cx="2948240" cy="1478570"/>
          </a:xfrm>
        </p:spPr>
        <p:txBody>
          <a:bodyPr>
            <a:normAutofit/>
          </a:bodyPr>
          <a:lstStyle/>
          <a:p>
            <a:r>
              <a:rPr lang="en-GB" i="1" dirty="0">
                <a:latin typeface="Berlin Sans FB" panose="020E0602020502020306" pitchFamily="34" charset="0"/>
                <a:cs typeface="Aharoni" panose="02010803020104030203" pitchFamily="2" charset="-79"/>
              </a:rPr>
              <a:t>Is it busy</a:t>
            </a:r>
            <a:endParaRPr lang="en-GB" i="1" dirty="0"/>
          </a:p>
        </p:txBody>
      </p:sp>
      <p:pic>
        <p:nvPicPr>
          <p:cNvPr id="11" name="Picture 10" descr="A group of people sitting at tables&#10;&#10;Description automatically generated with medium confidence">
            <a:extLst>
              <a:ext uri="{FF2B5EF4-FFF2-40B4-BE49-F238E27FC236}">
                <a16:creationId xmlns:a16="http://schemas.microsoft.com/office/drawing/2014/main" id="{B96ED512-0E45-4ED3-BF11-E7D8E66465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31" r="-2" b="8436"/>
          <a:stretch/>
        </p:blipFill>
        <p:spPr>
          <a:xfrm>
            <a:off x="-5597" y="1"/>
            <a:ext cx="7558541" cy="3427413"/>
          </a:xfrm>
          <a:custGeom>
            <a:avLst/>
            <a:gdLst/>
            <a:ahLst/>
            <a:cxnLst/>
            <a:rect l="l" t="t" r="r" b="b"/>
            <a:pathLst>
              <a:path w="7558541" h="3427413">
                <a:moveTo>
                  <a:pt x="0" y="0"/>
                </a:moveTo>
                <a:lnTo>
                  <a:pt x="7558541" y="0"/>
                </a:lnTo>
                <a:lnTo>
                  <a:pt x="7558541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5" name="Content Placeholder 4" descr="A picture containing text, living, indoor, room&#10;&#10;Description automatically generated">
            <a:extLst>
              <a:ext uri="{FF2B5EF4-FFF2-40B4-BE49-F238E27FC236}">
                <a16:creationId xmlns:a16="http://schemas.microsoft.com/office/drawing/2014/main" id="{EEDEFDAD-B90D-4452-8545-DD3EA382BD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13" r="-2" b="25890"/>
          <a:stretch/>
        </p:blipFill>
        <p:spPr>
          <a:xfrm>
            <a:off x="-5596" y="3427414"/>
            <a:ext cx="7558540" cy="3430587"/>
          </a:xfrm>
          <a:custGeom>
            <a:avLst/>
            <a:gdLst/>
            <a:ahLst/>
            <a:cxnLst/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1E2D6359-EBEA-9085-9352-C9F8445B0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5363" y="2917668"/>
            <a:ext cx="3536512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Berlin Sans FB" panose="020E0602020502020306" pitchFamily="34" charset="0"/>
              </a:rPr>
              <a:t>Created by</a:t>
            </a:r>
          </a:p>
          <a:p>
            <a:pPr marL="0" indent="0">
              <a:buNone/>
            </a:pPr>
            <a:r>
              <a:rPr lang="en-US" sz="1800" dirty="0">
                <a:latin typeface="Berlin Sans FB" panose="020E0602020502020306" pitchFamily="34" charset="0"/>
              </a:rPr>
              <a:t>	Michalis Iona</a:t>
            </a:r>
          </a:p>
          <a:p>
            <a:pPr marL="0" indent="0">
              <a:buNone/>
            </a:pPr>
            <a:r>
              <a:rPr lang="en-US" sz="1800" dirty="0">
                <a:latin typeface="Berlin Sans FB" panose="020E0602020502020306" pitchFamily="34" charset="0"/>
              </a:rPr>
              <a:t>	Nicholas Navarro </a:t>
            </a:r>
          </a:p>
          <a:p>
            <a:pPr marL="0" indent="0">
              <a:buNone/>
            </a:pPr>
            <a:r>
              <a:rPr lang="en-US" sz="1800" dirty="0">
                <a:latin typeface="Berlin Sans FB" panose="020E0602020502020306" pitchFamily="34" charset="0"/>
              </a:rPr>
              <a:t>	Georgi Georgiev</a:t>
            </a:r>
          </a:p>
        </p:txBody>
      </p:sp>
      <p:cxnSp>
        <p:nvCxnSpPr>
          <p:cNvPr id="152" name="Straight Connector 144">
            <a:extLst>
              <a:ext uri="{FF2B5EF4-FFF2-40B4-BE49-F238E27FC236}">
                <a16:creationId xmlns:a16="http://schemas.microsoft.com/office/drawing/2014/main" id="{79CECD47-BAAC-4DB7-9799-B92EA5BDB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55895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153" name="Straight Connector 146">
            <a:extLst>
              <a:ext uri="{FF2B5EF4-FFF2-40B4-BE49-F238E27FC236}">
                <a16:creationId xmlns:a16="http://schemas.microsoft.com/office/drawing/2014/main" id="{42B5FFEC-000D-4A6E-A8E7-0549AD40B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7558541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69136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5026C-76E9-4BD3-B120-3F50827D4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27514"/>
            <a:ext cx="9905998" cy="1478570"/>
          </a:xfrm>
        </p:spPr>
        <p:txBody>
          <a:bodyPr/>
          <a:lstStyle/>
          <a:p>
            <a:r>
              <a:rPr lang="en-GB" dirty="0">
                <a:latin typeface="Berlin Sans FB" panose="020E0602020502020306" pitchFamily="34" charset="0"/>
                <a:cs typeface="Aharoni" panose="02010803020104030203" pitchFamily="2" charset="-79"/>
              </a:rPr>
              <a:t>What is it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E84F6-45E2-46BC-B722-637793D50F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12890"/>
            <a:ext cx="9905999" cy="4284373"/>
          </a:xfrm>
        </p:spPr>
        <p:txBody>
          <a:bodyPr/>
          <a:lstStyle/>
          <a:p>
            <a:r>
              <a:rPr lang="en-GB" dirty="0">
                <a:latin typeface="Berlin Sans FB" panose="020E0602020502020306" pitchFamily="34" charset="0"/>
              </a:rPr>
              <a:t>Software designed for lower-end devices</a:t>
            </a:r>
          </a:p>
          <a:p>
            <a:endParaRPr lang="en-GB" dirty="0">
              <a:latin typeface="Berlin Sans FB" panose="020E0602020502020306" pitchFamily="34" charset="0"/>
            </a:endParaRPr>
          </a:p>
          <a:p>
            <a:r>
              <a:rPr lang="en-GB" dirty="0">
                <a:latin typeface="Berlin Sans FB" panose="020E0602020502020306" pitchFamily="34" charset="0"/>
              </a:rPr>
              <a:t>Collects MAC addresses connected to a WIFI-network</a:t>
            </a:r>
          </a:p>
          <a:p>
            <a:endParaRPr lang="en-GB" dirty="0">
              <a:latin typeface="Berlin Sans FB" panose="020E0602020502020306" pitchFamily="34" charset="0"/>
            </a:endParaRPr>
          </a:p>
          <a:p>
            <a:r>
              <a:rPr lang="en-GB" dirty="0">
                <a:latin typeface="Berlin Sans FB" panose="020E0602020502020306" pitchFamily="34" charset="0"/>
              </a:rPr>
              <a:t>Analyses collected data </a:t>
            </a:r>
          </a:p>
          <a:p>
            <a:endParaRPr lang="en-GB" dirty="0">
              <a:latin typeface="Berlin Sans FB" panose="020E0602020502020306" pitchFamily="34" charset="0"/>
            </a:endParaRPr>
          </a:p>
          <a:p>
            <a:r>
              <a:rPr lang="en-GB" dirty="0">
                <a:latin typeface="Berlin Sans FB" panose="020E0602020502020306" pitchFamily="34" charset="0"/>
              </a:rPr>
              <a:t>Publishes results with MQTT, allowing remote interactions</a:t>
            </a:r>
          </a:p>
        </p:txBody>
      </p:sp>
    </p:spTree>
    <p:extLst>
      <p:ext uri="{BB962C8B-B14F-4D97-AF65-F5344CB8AC3E}">
        <p14:creationId xmlns:p14="http://schemas.microsoft.com/office/powerpoint/2010/main" val="37308801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A92B1-EF52-4D5E-962C-1B76679A3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65148" y="4817720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latin typeface="Berlin Sans FB" panose="020E0602020502020306" pitchFamily="34" charset="0"/>
              </a:rPr>
              <a:t>how does it work?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DFED28FB-7327-4079-A0F6-B8E08EF29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8287" y="3926538"/>
            <a:ext cx="8791575" cy="865991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cap="none" dirty="0">
                <a:solidFill>
                  <a:schemeClr val="tx1"/>
                </a:solidFill>
                <a:latin typeface="Berlin Sans FB" panose="020E0602020502020306" pitchFamily="34" charset="0"/>
              </a:rPr>
              <a:t>Why MAC addresses?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E0400CDD-46F1-47ED-B97B-C8BF4DB51E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8287" y="820510"/>
            <a:ext cx="4226051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2" name="Picture 11" descr="A circuit board with wires&#10;&#10;Description automatically generated with low confidence">
            <a:extLst>
              <a:ext uri="{FF2B5EF4-FFF2-40B4-BE49-F238E27FC236}">
                <a16:creationId xmlns:a16="http://schemas.microsoft.com/office/drawing/2014/main" id="{E8D58096-EC82-4A36-AF65-B57DDFED6CE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108" y="803972"/>
            <a:ext cx="4806615" cy="291034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B401B61-5EC1-4D3B-B531-DD0AD6E50893}"/>
              </a:ext>
            </a:extLst>
          </p:cNvPr>
          <p:cNvSpPr txBox="1"/>
          <p:nvPr/>
        </p:nvSpPr>
        <p:spPr>
          <a:xfrm>
            <a:off x="7487202" y="3951729"/>
            <a:ext cx="4704798" cy="8156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cap="none" dirty="0">
                <a:solidFill>
                  <a:schemeClr val="tx1"/>
                </a:solidFill>
                <a:latin typeface="Berlin Sans FB" panose="020E0602020502020306" pitchFamily="34" charset="0"/>
              </a:rPr>
              <a:t>Why low-end devices?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4046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4D20A-AAEE-47DA-AC78-B8E8B3972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1621" y="0"/>
            <a:ext cx="9905998" cy="1478570"/>
          </a:xfrm>
        </p:spPr>
        <p:txBody>
          <a:bodyPr/>
          <a:lstStyle/>
          <a:p>
            <a:r>
              <a:rPr lang="en-US" dirty="0">
                <a:latin typeface="Berlin Sans FB" panose="020E0602020502020306" pitchFamily="34" charset="0"/>
              </a:rPr>
              <a:t>How was it made?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C2B46-E6E8-48E1-8FC5-C920C2FF3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1620" y="1658142"/>
            <a:ext cx="9905999" cy="4642449"/>
          </a:xfrm>
        </p:spPr>
        <p:txBody>
          <a:bodyPr/>
          <a:lstStyle/>
          <a:p>
            <a:r>
              <a:rPr lang="en-GB" dirty="0">
                <a:latin typeface="Berlin Sans FB" panose="020E0602020502020306" pitchFamily="34" charset="0"/>
              </a:rPr>
              <a:t>Kali Linux OS</a:t>
            </a:r>
          </a:p>
          <a:p>
            <a:endParaRPr lang="en-GB" sz="2400" cap="none" dirty="0">
              <a:solidFill>
                <a:schemeClr val="tx1"/>
              </a:solidFill>
              <a:latin typeface="Berlin Sans FB" panose="020E0602020502020306" pitchFamily="34" charset="0"/>
            </a:endParaRPr>
          </a:p>
          <a:p>
            <a:r>
              <a:rPr lang="en-GB" sz="2400" cap="none" dirty="0">
                <a:solidFill>
                  <a:schemeClr val="tx1"/>
                </a:solidFill>
                <a:latin typeface="Berlin Sans FB" panose="020E0602020502020306" pitchFamily="34" charset="0"/>
              </a:rPr>
              <a:t>Python</a:t>
            </a:r>
          </a:p>
          <a:p>
            <a:endParaRPr lang="en-GB" dirty="0">
              <a:latin typeface="Berlin Sans FB" panose="020E0602020502020306" pitchFamily="34" charset="0"/>
            </a:endParaRPr>
          </a:p>
          <a:p>
            <a:r>
              <a:rPr lang="en-GB" sz="2400" cap="none" dirty="0">
                <a:solidFill>
                  <a:schemeClr val="tx1"/>
                </a:solidFill>
                <a:latin typeface="Berlin Sans FB" panose="020E0602020502020306" pitchFamily="34" charset="0"/>
              </a:rPr>
              <a:t>Arp-scan</a:t>
            </a:r>
          </a:p>
          <a:p>
            <a:endParaRPr lang="en-GB" dirty="0">
              <a:latin typeface="Berlin Sans FB" panose="020E0602020502020306" pitchFamily="34" charset="0"/>
            </a:endParaRPr>
          </a:p>
          <a:p>
            <a:r>
              <a:rPr lang="en-GB" sz="2400" cap="none" dirty="0" err="1">
                <a:solidFill>
                  <a:schemeClr val="tx1"/>
                </a:solidFill>
                <a:latin typeface="Berlin Sans FB" panose="020E0602020502020306" pitchFamily="34" charset="0"/>
              </a:rPr>
              <a:t>Paho-mqtt</a:t>
            </a:r>
            <a:endParaRPr lang="en-GB" sz="2400" cap="none" dirty="0">
              <a:solidFill>
                <a:schemeClr val="tx1"/>
              </a:solidFill>
              <a:latin typeface="Berlin Sans FB" panose="020E0602020502020306" pitchFamily="34" charset="0"/>
            </a:endParaRPr>
          </a:p>
          <a:p>
            <a:endParaRPr lang="en-GB" dirty="0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989181B9-A754-4746-8659-9BCD6408AE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96000" y="3489438"/>
            <a:ext cx="6096002" cy="3368562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</p:spPr>
      </p:pic>
      <p:pic>
        <p:nvPicPr>
          <p:cNvPr id="9" name="Screen Recording 8">
            <a:hlinkClick r:id="" action="ppaction://media"/>
            <a:extLst>
              <a:ext uri="{FF2B5EF4-FFF2-40B4-BE49-F238E27FC236}">
                <a16:creationId xmlns:a16="http://schemas.microsoft.com/office/drawing/2014/main" id="{748E2030-2BE4-42D1-A75E-8B923CDD305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5998" y="-52278"/>
            <a:ext cx="6096002" cy="354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3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23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19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47D7A-03F2-4585-BD48-23F468D06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6673" y="0"/>
            <a:ext cx="9905998" cy="1478570"/>
          </a:xfrm>
        </p:spPr>
        <p:txBody>
          <a:bodyPr/>
          <a:lstStyle/>
          <a:p>
            <a:r>
              <a:rPr lang="en-US" dirty="0">
                <a:latin typeface="Berlin Sans FB" panose="020E0602020502020306" pitchFamily="34" charset="0"/>
              </a:rPr>
              <a:t>Possible applications and considerations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1A36B-9112-4EB3-88F7-43AB24F69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673" y="1478570"/>
            <a:ext cx="9905999" cy="475939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Tracking traffic in public locations</a:t>
            </a:r>
          </a:p>
          <a:p>
            <a:endParaRPr lang="en-GB" dirty="0"/>
          </a:p>
          <a:p>
            <a:r>
              <a:rPr lang="en-US" dirty="0">
                <a:effectLst/>
              </a:rPr>
              <a:t>When image recognition is added, it can serve as a security tool </a:t>
            </a:r>
          </a:p>
          <a:p>
            <a:endParaRPr lang="en-GB" dirty="0"/>
          </a:p>
          <a:p>
            <a:r>
              <a:rPr lang="en-GB" dirty="0"/>
              <a:t>Analysing consumer behaviour </a:t>
            </a:r>
          </a:p>
          <a:p>
            <a:endParaRPr lang="en-GB" dirty="0"/>
          </a:p>
          <a:p>
            <a:r>
              <a:rPr lang="en-GB" dirty="0"/>
              <a:t>Tracking stolen devices</a:t>
            </a:r>
          </a:p>
          <a:p>
            <a:endParaRPr lang="en-GB" dirty="0"/>
          </a:p>
          <a:p>
            <a:r>
              <a:rPr lang="en-GB" dirty="0">
                <a:effectLst/>
              </a:rPr>
              <a:t>Ethical and legal issues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33525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34464-A0B2-4715-8321-BF2266F23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8312" y="2689715"/>
            <a:ext cx="5735376" cy="1478570"/>
          </a:xfrm>
        </p:spPr>
        <p:txBody>
          <a:bodyPr/>
          <a:lstStyle/>
          <a:p>
            <a:r>
              <a:rPr lang="en-GB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28618497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276</TotalTime>
  <Words>103</Words>
  <Application>Microsoft Office PowerPoint</Application>
  <PresentationFormat>Widescreen</PresentationFormat>
  <Paragraphs>35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Berlin Sans FB</vt:lpstr>
      <vt:lpstr>Tw Cen MT</vt:lpstr>
      <vt:lpstr>Circuit</vt:lpstr>
      <vt:lpstr>Is it busy</vt:lpstr>
      <vt:lpstr>What is it ?</vt:lpstr>
      <vt:lpstr>how does it work?</vt:lpstr>
      <vt:lpstr>How was it made?</vt:lpstr>
      <vt:lpstr>Possible applications and considerations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 it busy</dc:title>
  <dc:creator>Georgi Georgiev</dc:creator>
  <cp:lastModifiedBy>Georgiev Georgi</cp:lastModifiedBy>
  <cp:revision>2</cp:revision>
  <dcterms:created xsi:type="dcterms:W3CDTF">2022-03-30T09:17:10Z</dcterms:created>
  <dcterms:modified xsi:type="dcterms:W3CDTF">2022-04-26T12:05:05Z</dcterms:modified>
</cp:coreProperties>
</file>

<file path=docProps/thumbnail.jpeg>
</file>